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6"/>
  </p:notesMasterIdLst>
  <p:sldIdLst>
    <p:sldId id="256" r:id="rId3"/>
    <p:sldId id="325" r:id="rId4"/>
    <p:sldId id="258" r:id="rId5"/>
    <p:sldId id="259" r:id="rId6"/>
    <p:sldId id="326" r:id="rId7"/>
    <p:sldId id="263" r:id="rId8"/>
    <p:sldId id="257" r:id="rId9"/>
    <p:sldId id="308" r:id="rId10"/>
    <p:sldId id="260" r:id="rId11"/>
    <p:sldId id="309" r:id="rId12"/>
    <p:sldId id="261" r:id="rId13"/>
    <p:sldId id="262" r:id="rId14"/>
    <p:sldId id="310" r:id="rId15"/>
    <p:sldId id="264" r:id="rId16"/>
    <p:sldId id="265" r:id="rId17"/>
    <p:sldId id="266" r:id="rId18"/>
    <p:sldId id="327" r:id="rId19"/>
    <p:sldId id="267" r:id="rId20"/>
    <p:sldId id="311" r:id="rId21"/>
    <p:sldId id="269" r:id="rId22"/>
    <p:sldId id="270" r:id="rId23"/>
    <p:sldId id="268" r:id="rId24"/>
    <p:sldId id="312" r:id="rId25"/>
    <p:sldId id="272" r:id="rId26"/>
    <p:sldId id="275" r:id="rId27"/>
    <p:sldId id="276" r:id="rId28"/>
    <p:sldId id="313" r:id="rId29"/>
    <p:sldId id="314" r:id="rId30"/>
    <p:sldId id="277" r:id="rId31"/>
    <p:sldId id="280" r:id="rId32"/>
    <p:sldId id="283" r:id="rId33"/>
    <p:sldId id="282" r:id="rId34"/>
    <p:sldId id="284" r:id="rId35"/>
    <p:sldId id="285" r:id="rId36"/>
    <p:sldId id="286" r:id="rId37"/>
    <p:sldId id="289" r:id="rId38"/>
    <p:sldId id="287" r:id="rId39"/>
    <p:sldId id="316" r:id="rId40"/>
    <p:sldId id="290" r:id="rId41"/>
    <p:sldId id="315" r:id="rId42"/>
    <p:sldId id="291" r:id="rId43"/>
    <p:sldId id="317" r:id="rId44"/>
    <p:sldId id="292" r:id="rId45"/>
    <p:sldId id="318" r:id="rId46"/>
    <p:sldId id="307" r:id="rId47"/>
    <p:sldId id="293" r:id="rId48"/>
    <p:sldId id="319" r:id="rId49"/>
    <p:sldId id="328" r:id="rId50"/>
    <p:sldId id="295" r:id="rId51"/>
    <p:sldId id="296" r:id="rId52"/>
    <p:sldId id="294" r:id="rId53"/>
    <p:sldId id="297" r:id="rId54"/>
    <p:sldId id="298" r:id="rId55"/>
    <p:sldId id="300" r:id="rId56"/>
    <p:sldId id="301" r:id="rId57"/>
    <p:sldId id="320" r:id="rId58"/>
    <p:sldId id="321" r:id="rId59"/>
    <p:sldId id="322" r:id="rId60"/>
    <p:sldId id="323" r:id="rId61"/>
    <p:sldId id="324" r:id="rId62"/>
    <p:sldId id="304" r:id="rId63"/>
    <p:sldId id="302" r:id="rId64"/>
    <p:sldId id="306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8" autoAdjust="0"/>
    <p:restoredTop sz="94647" autoAdjust="0"/>
  </p:normalViewPr>
  <p:slideViewPr>
    <p:cSldViewPr>
      <p:cViewPr>
        <p:scale>
          <a:sx n="76" d="100"/>
          <a:sy n="76" d="100"/>
        </p:scale>
        <p:origin x="-11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90939-D2A0-42E8-BD18-2BEF7A103D50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730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90939-D2A0-42E8-BD18-2BEF7A103D50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351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90939-D2A0-42E8-BD18-2BEF7A103D50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612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90939-D2A0-42E8-BD18-2BEF7A103D50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968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792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34775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98" y="346111"/>
            <a:ext cx="7721204" cy="1325563"/>
          </a:xfrm>
        </p:spPr>
        <p:txBody>
          <a:bodyPr>
            <a:normAutofit/>
          </a:bodyPr>
          <a:lstStyle/>
          <a:p>
            <a:r>
              <a:rPr lang="en-GB" b="1" dirty="0" smtClean="0"/>
              <a:t>Alternating current (AC)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79" y="1844824"/>
            <a:ext cx="77152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GB" sz="3200" b="1" dirty="0" smtClean="0"/>
              <a:t>Alternating current (AC) </a:t>
            </a:r>
            <a:r>
              <a:rPr lang="en-GB" sz="3200" dirty="0" smtClean="0"/>
              <a:t>is current where the direction and amplitude of the current flow changes at regular intervals.</a:t>
            </a:r>
          </a:p>
          <a:p>
            <a:pPr>
              <a:spcAft>
                <a:spcPts val="2400"/>
              </a:spcAft>
            </a:pPr>
            <a:r>
              <a:rPr lang="en-GB" sz="3200" dirty="0" smtClean="0"/>
              <a:t>Example: electricity supplied by a power station and supplied to homes.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5356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Alternating current (AC)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59" y="1464126"/>
            <a:ext cx="6545569" cy="41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8759" y="576519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1.4 Graphic representation of </a:t>
            </a:r>
            <a:r>
              <a:rPr lang="en-GB" sz="2000" i="1" dirty="0"/>
              <a:t>alternating current (AC)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502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Basic electrical </a:t>
            </a:r>
            <a:r>
              <a:rPr lang="en-GB" b="1" dirty="0" smtClean="0"/>
              <a:t>concepts</a:t>
            </a:r>
            <a:endParaRPr lang="en-GB" sz="2400" b="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49660"/>
              </p:ext>
            </p:extLst>
          </p:nvPr>
        </p:nvGraphicFramePr>
        <p:xfrm>
          <a:off x="683568" y="1772816"/>
          <a:ext cx="6984776" cy="43204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429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3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80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1334">
                <a:tc>
                  <a:txBody>
                    <a:bodyPr/>
                    <a:lstStyle/>
                    <a:p>
                      <a:r>
                        <a:rPr lang="en-GB" sz="2400" dirty="0"/>
                        <a:t>Electrical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SI</a:t>
                      </a:r>
                      <a:r>
                        <a:rPr lang="en-GB" sz="2400" baseline="0" dirty="0"/>
                        <a:t> unit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1334">
                <a:tc>
                  <a:txBody>
                    <a:bodyPr/>
                    <a:lstStyle/>
                    <a:p>
                      <a:r>
                        <a:rPr lang="en-US" sz="2400" dirty="0"/>
                        <a:t>Electric current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ampere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9570">
                <a:tc>
                  <a:txBody>
                    <a:bodyPr/>
                    <a:lstStyle/>
                    <a:p>
                      <a:r>
                        <a:rPr lang="en-US" sz="2400" dirty="0"/>
                        <a:t>Potential difference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pd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volt (V)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575">
                <a:tc>
                  <a:txBody>
                    <a:bodyPr/>
                    <a:lstStyle/>
                    <a:p>
                      <a:r>
                        <a:rPr lang="en-US" sz="2400" dirty="0"/>
                        <a:t>Voltage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volt</a:t>
                      </a:r>
                      <a:r>
                        <a:rPr lang="en-GB" sz="2400" baseline="0" dirty="0"/>
                        <a:t> </a:t>
                      </a:r>
                      <a:r>
                        <a:rPr lang="en-GB" sz="2400" dirty="0"/>
                        <a:t>(V)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1334">
                <a:tc>
                  <a:txBody>
                    <a:bodyPr/>
                    <a:lstStyle/>
                    <a:p>
                      <a:r>
                        <a:rPr lang="en-GB" sz="2400" dirty="0"/>
                        <a:t>Electromotive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emf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volt</a:t>
                      </a:r>
                      <a:r>
                        <a:rPr lang="en-GB" sz="2400" baseline="0" dirty="0"/>
                        <a:t> </a:t>
                      </a:r>
                      <a:r>
                        <a:rPr lang="en-GB" sz="2400" dirty="0"/>
                        <a:t>(V)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1334">
                <a:tc>
                  <a:txBody>
                    <a:bodyPr/>
                    <a:lstStyle/>
                    <a:p>
                      <a:r>
                        <a:rPr lang="en-GB" sz="2400" dirty="0"/>
                        <a:t>Resistance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i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ohms (</a:t>
                      </a:r>
                      <a:r>
                        <a:rPr lang="el-GR" sz="2400" dirty="0"/>
                        <a:t>Ω</a:t>
                      </a:r>
                      <a:r>
                        <a:rPr lang="en-US" sz="2400" dirty="0"/>
                        <a:t>)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6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98" y="346111"/>
            <a:ext cx="7721204" cy="1325563"/>
          </a:xfrm>
        </p:spPr>
        <p:txBody>
          <a:bodyPr>
            <a:normAutofit/>
          </a:bodyPr>
          <a:lstStyle/>
          <a:p>
            <a:r>
              <a:rPr lang="en-GB" b="1" dirty="0" smtClean="0"/>
              <a:t>Ohm’s Law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79" y="1844824"/>
            <a:ext cx="77152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GB" sz="3200" dirty="0" smtClean="0"/>
              <a:t>The current flowing in a circuit is directly proportional to the applied voltage across the circuit and inversely proportional to the resistance of the circuit provided that the temperature remains constant.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106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Ohm’s Law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333655"/>
              </p:ext>
            </p:extLst>
          </p:nvPr>
        </p:nvGraphicFramePr>
        <p:xfrm>
          <a:off x="3419872" y="1628800"/>
          <a:ext cx="1714450" cy="17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" name="Equation" r:id="rId3" imgW="393480" imgH="393480" progId="Equation.DSMT4">
                  <p:embed/>
                </p:oleObj>
              </mc:Choice>
              <mc:Fallback>
                <p:oleObj name="Equation" r:id="rId3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1628800"/>
                        <a:ext cx="1714450" cy="17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541042"/>
              </p:ext>
            </p:extLst>
          </p:nvPr>
        </p:nvGraphicFramePr>
        <p:xfrm>
          <a:off x="5508104" y="4450804"/>
          <a:ext cx="1879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" name="Equation" r:id="rId5" imgW="431640" imgH="393480" progId="Equation.DSMT4">
                  <p:embed/>
                </p:oleObj>
              </mc:Choice>
              <mc:Fallback>
                <p:oleObj name="Equation" r:id="rId5" imgW="43164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450804"/>
                        <a:ext cx="18796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694266"/>
              </p:ext>
            </p:extLst>
          </p:nvPr>
        </p:nvGraphicFramePr>
        <p:xfrm>
          <a:off x="899592" y="4920704"/>
          <a:ext cx="259873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" name="Equation" r:id="rId7" imgW="596880" imgH="177480" progId="Equation.DSMT4">
                  <p:embed/>
                </p:oleObj>
              </mc:Choice>
              <mc:Fallback>
                <p:oleObj name="Equation" r:id="rId7" imgW="596880" imgH="177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920704"/>
                        <a:ext cx="2598737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8983" y="3717032"/>
            <a:ext cx="718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Can be rearranged to find voltage or resistance:</a:t>
            </a:r>
          </a:p>
        </p:txBody>
      </p:sp>
    </p:spTree>
    <p:extLst>
      <p:ext uri="{BB962C8B-B14F-4D97-AF65-F5344CB8AC3E}">
        <p14:creationId xmlns:p14="http://schemas.microsoft.com/office/powerpoint/2010/main" val="36436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Series circuits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4" y="1556792"/>
            <a:ext cx="679587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5733256"/>
            <a:ext cx="439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1.7 Resistors connected in series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186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Parallel circuits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943350" cy="492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89253" y="5445224"/>
            <a:ext cx="3860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1.8 Resistors connected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in </a:t>
            </a:r>
            <a:r>
              <a:rPr lang="en-US" sz="2000" i="1" dirty="0"/>
              <a:t>parallel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936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Series circuits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Resistors in seri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Measuring basic electrical quantities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3727636"/>
              </p:ext>
            </p:extLst>
          </p:nvPr>
        </p:nvGraphicFramePr>
        <p:xfrm>
          <a:off x="436825" y="2956457"/>
          <a:ext cx="78488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06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Electrical quantity to be measured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Instrument needed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How</a:t>
                      </a:r>
                      <a:r>
                        <a:rPr lang="en-GB" sz="2000" baseline="0" dirty="0"/>
                        <a:t> to measure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Connect in series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429070"/>
              </p:ext>
            </p:extLst>
          </p:nvPr>
        </p:nvGraphicFramePr>
        <p:xfrm>
          <a:off x="436825" y="4065208"/>
          <a:ext cx="784887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584176"/>
                <a:gridCol w="380608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Connect in</a:t>
                      </a:r>
                      <a:r>
                        <a:rPr lang="en-GB" sz="2000" baseline="0" dirty="0"/>
                        <a:t> parallel across load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3370"/>
              </p:ext>
            </p:extLst>
          </p:nvPr>
        </p:nvGraphicFramePr>
        <p:xfrm>
          <a:off x="436825" y="4472919"/>
          <a:ext cx="786022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809"/>
                <a:gridCol w="1645358"/>
                <a:gridCol w="379705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Ohmmeter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Connect in</a:t>
                      </a:r>
                      <a:r>
                        <a:rPr lang="en-GB" sz="2000" baseline="0" dirty="0"/>
                        <a:t> parallel across component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5490" y="2277783"/>
            <a:ext cx="644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Table 1.1 Measuring basic electrical quantities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161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Measuring basic electrical quantities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548584"/>
              </p:ext>
            </p:extLst>
          </p:nvPr>
        </p:nvGraphicFramePr>
        <p:xfrm>
          <a:off x="467544" y="1755656"/>
          <a:ext cx="78488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06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Electrical quantity to be measured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Instrument needed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How</a:t>
                      </a:r>
                      <a:r>
                        <a:rPr lang="en-GB" sz="2000" baseline="0" dirty="0"/>
                        <a:t> to measure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Connect in series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22096"/>
            <a:ext cx="3744416" cy="270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583098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1.9 Connecting an ammeter in series </a:t>
            </a:r>
            <a:r>
              <a:rPr lang="en-GB" sz="2000" i="1" dirty="0"/>
              <a:t>in a circuit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2053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9095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013376"/>
              </p:ext>
            </p:extLst>
          </p:nvPr>
        </p:nvGraphicFramePr>
        <p:xfrm>
          <a:off x="467544" y="531520"/>
          <a:ext cx="78488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06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Electrical quantity to be measured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Instrument needed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How</a:t>
                      </a:r>
                      <a:r>
                        <a:rPr lang="en-GB" sz="2000" baseline="0" dirty="0"/>
                        <a:t> to measure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Connect in</a:t>
                      </a:r>
                      <a:r>
                        <a:rPr lang="en-GB" sz="2000" baseline="0" dirty="0"/>
                        <a:t> parallel across load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8943" y="562117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1.10 Measuring voltage in a DC circuit</a:t>
            </a:r>
            <a:endParaRPr lang="en-GB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43" y="2120999"/>
            <a:ext cx="60864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210696"/>
              </p:ext>
            </p:extLst>
          </p:nvPr>
        </p:nvGraphicFramePr>
        <p:xfrm>
          <a:off x="395536" y="404664"/>
          <a:ext cx="799288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Electrical quantity to be measured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Instrument needed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How</a:t>
                      </a:r>
                      <a:r>
                        <a:rPr lang="en-GB" sz="2000" baseline="0" dirty="0"/>
                        <a:t> to measure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Ohmmeter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Connect in</a:t>
                      </a:r>
                      <a:r>
                        <a:rPr lang="en-GB" sz="2000" baseline="0" dirty="0"/>
                        <a:t> parallel across component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73090" y="5795821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1.11 Using an ohmmeter</a:t>
            </a:r>
            <a:endParaRPr lang="en-GB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4248472" cy="377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Multimeter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2952328" cy="39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4851" y="5589240"/>
            <a:ext cx="365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Figure 1.13 A digital </a:t>
            </a:r>
            <a:r>
              <a:rPr lang="en-GB" sz="2000" i="1" dirty="0" err="1"/>
              <a:t>multimeter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794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Factors influencing the resistance </a:t>
            </a:r>
            <a:br>
              <a:rPr lang="en-US"/>
            </a:br>
            <a:r>
              <a:rPr lang="en-US"/>
              <a:t>of a </a:t>
            </a:r>
            <a:r>
              <a:rPr lang="en-GB"/>
              <a:t>material</a:t>
            </a:r>
            <a:endParaRPr lang="af-ZA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5479" y="1844824"/>
            <a:ext cx="77152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GB" sz="3200" dirty="0" smtClean="0"/>
              <a:t>Length.</a:t>
            </a:r>
          </a:p>
          <a:p>
            <a:pPr>
              <a:spcAft>
                <a:spcPts val="2400"/>
              </a:spcAft>
            </a:pPr>
            <a:r>
              <a:rPr lang="en-GB" sz="3200" dirty="0" smtClean="0"/>
              <a:t>Cross-sectional area.</a:t>
            </a:r>
          </a:p>
          <a:p>
            <a:pPr>
              <a:spcAft>
                <a:spcPts val="2400"/>
              </a:spcAft>
            </a:pPr>
            <a:r>
              <a:rPr lang="en-GB" sz="3200" dirty="0" smtClean="0"/>
              <a:t>Resistivity.</a:t>
            </a:r>
          </a:p>
          <a:p>
            <a:pPr>
              <a:spcAft>
                <a:spcPts val="2400"/>
              </a:spcAft>
            </a:pPr>
            <a:r>
              <a:rPr lang="en-GB" sz="3200" dirty="0" smtClean="0"/>
              <a:t>Temperature.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0210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21204" cy="1191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Factors influencing the resistance </a:t>
            </a:r>
            <a:br>
              <a:rPr lang="en-US" sz="3600" b="1" dirty="0"/>
            </a:br>
            <a:r>
              <a:rPr lang="en-US" sz="3600" b="1" dirty="0"/>
              <a:t>of a </a:t>
            </a:r>
            <a:r>
              <a:rPr lang="en-GB" sz="3600" b="1" dirty="0"/>
              <a:t>material</a:t>
            </a:r>
            <a:endParaRPr lang="en-GB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67544" y="2276872"/>
            <a:ext cx="7669021" cy="3888432"/>
            <a:chOff x="287355" y="2420888"/>
            <a:chExt cx="8671220" cy="4392488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20888"/>
              <a:ext cx="4378554" cy="3699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940" y="2708920"/>
              <a:ext cx="3618635" cy="2979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87355" y="6167045"/>
              <a:ext cx="4414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Figure 1.15 Conductor 1 will have more </a:t>
              </a:r>
              <a:r>
                <a:rPr lang="en-GB" i="1" dirty="0"/>
                <a:t>resistance than conductor 2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4048" y="6167045"/>
              <a:ext cx="39545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Figure 1.16 The longer the wire is, the greater </a:t>
              </a:r>
              <a:r>
                <a:rPr lang="en-GB" i="1" dirty="0"/>
                <a:t>its resistance is</a:t>
              </a:r>
              <a:endParaRPr lang="en-GB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6" y="1722512"/>
            <a:ext cx="2386608" cy="643619"/>
          </a:xfrm>
        </p:spPr>
        <p:txBody>
          <a:bodyPr/>
          <a:lstStyle/>
          <a:p>
            <a:r>
              <a:rPr lang="en-GB" b="1" dirty="0"/>
              <a:t>Length</a:t>
            </a:r>
          </a:p>
        </p:txBody>
      </p:sp>
    </p:spTree>
    <p:extLst>
      <p:ext uri="{BB962C8B-B14F-4D97-AF65-F5344CB8AC3E}">
        <p14:creationId xmlns:p14="http://schemas.microsoft.com/office/powerpoint/2010/main" val="18360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9881"/>
            <a:ext cx="8229600" cy="748680"/>
          </a:xfrm>
        </p:spPr>
        <p:txBody>
          <a:bodyPr/>
          <a:lstStyle/>
          <a:p>
            <a:r>
              <a:rPr lang="en-GB" b="1" dirty="0"/>
              <a:t>Cross-sectional area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5536" y="2132856"/>
            <a:ext cx="7882089" cy="4032448"/>
            <a:chOff x="287354" y="2492896"/>
            <a:chExt cx="8677134" cy="4392488"/>
          </a:xfrm>
        </p:grpSpPr>
        <p:grpSp>
          <p:nvGrpSpPr>
            <p:cNvPr id="4" name="Group 3"/>
            <p:cNvGrpSpPr/>
            <p:nvPr/>
          </p:nvGrpSpPr>
          <p:grpSpPr>
            <a:xfrm>
              <a:off x="287355" y="5962054"/>
              <a:ext cx="8671220" cy="923330"/>
              <a:chOff x="287355" y="6178078"/>
              <a:chExt cx="8671220" cy="9233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87355" y="6219765"/>
                <a:ext cx="42126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Figure 1.17 The thicker the wire is, the less </a:t>
                </a:r>
                <a:r>
                  <a:rPr lang="en-GB" i="1" dirty="0"/>
                  <a:t>its resistance is</a:t>
                </a:r>
                <a:endParaRPr lang="en-GB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004048" y="6178078"/>
                <a:ext cx="39545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Figure 1.18 The inversely proportional relationship between resistance and cross-sectional area</a:t>
                </a:r>
                <a:endParaRPr lang="en-GB" dirty="0"/>
              </a:p>
            </p:txBody>
          </p:sp>
        </p:grp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54" y="2492896"/>
              <a:ext cx="4504689" cy="340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5040188" y="2492896"/>
              <a:ext cx="3924300" cy="3189596"/>
              <a:chOff x="5040188" y="2492896"/>
              <a:chExt cx="3924300" cy="3189596"/>
            </a:xfrm>
          </p:grpSpPr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188" y="2710692"/>
                <a:ext cx="3924300" cy="297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7380312" y="2492896"/>
                <a:ext cx="1578263" cy="15121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21204" cy="1191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Factors influencing the resistance </a:t>
            </a:r>
            <a:br>
              <a:rPr lang="en-US" sz="3600" b="1" dirty="0"/>
            </a:br>
            <a:r>
              <a:rPr lang="en-US" sz="3600" b="1" dirty="0"/>
              <a:t>of a </a:t>
            </a:r>
            <a:r>
              <a:rPr lang="en-GB" sz="3600" b="1" dirty="0"/>
              <a:t>material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50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255" y="1772816"/>
            <a:ext cx="8229600" cy="677688"/>
          </a:xfrm>
        </p:spPr>
        <p:txBody>
          <a:bodyPr/>
          <a:lstStyle/>
          <a:p>
            <a:r>
              <a:rPr lang="en-GB" b="1" dirty="0"/>
              <a:t>Resistivity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369" y="4767535"/>
            <a:ext cx="4644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Figure 1.19 Conductor 1 will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have </a:t>
            </a:r>
            <a:r>
              <a:rPr lang="en-US" i="1" dirty="0"/>
              <a:t>more resistance </a:t>
            </a:r>
            <a:r>
              <a:rPr lang="en-GB" i="1" dirty="0"/>
              <a:t>than 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smtClean="0"/>
              <a:t>conductor </a:t>
            </a:r>
            <a:r>
              <a:rPr lang="en-GB" i="1" dirty="0"/>
              <a:t>2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73958"/>
            <a:ext cx="4721589" cy="321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21204" cy="1191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Factors influencing the resistance </a:t>
            </a:r>
            <a:br>
              <a:rPr lang="en-US" sz="3600" b="1" dirty="0"/>
            </a:br>
            <a:r>
              <a:rPr lang="en-US" sz="3600" b="1" dirty="0"/>
              <a:t>of a </a:t>
            </a:r>
            <a:r>
              <a:rPr lang="en-GB" sz="3600" b="1" dirty="0"/>
              <a:t>material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384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594178" y="1844824"/>
            <a:ext cx="7362198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smtClean="0"/>
              <a:t>Temperature</a:t>
            </a:r>
          </a:p>
          <a:p>
            <a:endParaRPr lang="en-GB" b="1" dirty="0" smtClean="0"/>
          </a:p>
          <a:p>
            <a:r>
              <a:rPr lang="en-GB" dirty="0" smtClean="0"/>
              <a:t>The resistivity and resistance of a material change when temperature changes.</a:t>
            </a:r>
          </a:p>
          <a:p>
            <a:r>
              <a:rPr lang="en-GB" dirty="0" smtClean="0"/>
              <a:t>The resistance of most metals increases as their temperature increases.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721204" cy="1191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Factors influencing the resistance </a:t>
            </a:r>
            <a:br>
              <a:rPr lang="en-US" sz="3600" b="1" dirty="0"/>
            </a:br>
            <a:r>
              <a:rPr lang="en-US" sz="3600" b="1" dirty="0"/>
              <a:t>of a </a:t>
            </a:r>
            <a:r>
              <a:rPr lang="en-GB" sz="3600" b="1" dirty="0"/>
              <a:t>material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034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Circuit diagrams</a:t>
            </a:r>
            <a:endParaRPr lang="af-ZA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5479" y="1844824"/>
            <a:ext cx="77152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GB" sz="3200" dirty="0" smtClean="0"/>
              <a:t>A circuit diagram uses symbols to represent all the circuit components and to show how the components are connected in a circuit.</a:t>
            </a:r>
            <a:endParaRPr lang="en-GB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87" y="3284984"/>
            <a:ext cx="5328592" cy="2924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473186"/>
            <a:ext cx="4644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Figure </a:t>
            </a:r>
            <a:r>
              <a:rPr lang="en-US" i="1" dirty="0" smtClean="0"/>
              <a:t>1.</a:t>
            </a:r>
            <a:r>
              <a:rPr lang="en-ZA" i="1" dirty="0" smtClean="0"/>
              <a:t>20 A simple </a:t>
            </a:r>
            <a:br>
              <a:rPr lang="en-ZA" i="1" dirty="0" smtClean="0"/>
            </a:br>
            <a:r>
              <a:rPr lang="en-ZA" i="1" dirty="0" smtClean="0"/>
              <a:t>circuit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9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776" y="332656"/>
            <a:ext cx="5206611" cy="648072"/>
          </a:xfrm>
        </p:spPr>
        <p:txBody>
          <a:bodyPr>
            <a:normAutofit/>
          </a:bodyPr>
          <a:lstStyle/>
          <a:p>
            <a:r>
              <a:rPr lang="en-GB" sz="2000" b="0" i="1" dirty="0" smtClean="0"/>
              <a:t>Table 1.2 Common </a:t>
            </a:r>
            <a:r>
              <a:rPr lang="en-GB" sz="2000" b="0" i="1" dirty="0"/>
              <a:t>electrical symbols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1"/>
          <a:stretch/>
        </p:blipFill>
        <p:spPr bwMode="auto">
          <a:xfrm>
            <a:off x="1716666" y="908720"/>
            <a:ext cx="5112567" cy="508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systems </a:t>
            </a:r>
            <a:br>
              <a:rPr lang="en-GB" dirty="0"/>
            </a:br>
            <a:r>
              <a:rPr lang="en-GB" dirty="0"/>
              <a:t>and their applications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Topic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1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561014" cy="54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17106" y="188640"/>
            <a:ext cx="5206611" cy="648072"/>
          </a:xfrm>
        </p:spPr>
        <p:txBody>
          <a:bodyPr>
            <a:normAutofit/>
          </a:bodyPr>
          <a:lstStyle/>
          <a:p>
            <a:r>
              <a:rPr lang="en-GB" sz="2000" b="0" i="1" dirty="0" smtClean="0"/>
              <a:t>Table 1.2 Common </a:t>
            </a:r>
            <a:r>
              <a:rPr lang="en-GB" sz="2000" b="0" i="1" dirty="0"/>
              <a:t>electrical </a:t>
            </a:r>
            <a:r>
              <a:rPr lang="en-GB" sz="2000" b="0" i="1" dirty="0" smtClean="0"/>
              <a:t>symbols (continued)</a:t>
            </a:r>
            <a:endParaRPr lang="en-GB" sz="2000" b="0" i="1" dirty="0"/>
          </a:p>
        </p:txBody>
      </p:sp>
    </p:spTree>
    <p:extLst>
      <p:ext uri="{BB962C8B-B14F-4D97-AF65-F5344CB8AC3E}">
        <p14:creationId xmlns:p14="http://schemas.microsoft.com/office/powerpoint/2010/main" val="57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4407699" cy="555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5206611" cy="648072"/>
          </a:xfrm>
        </p:spPr>
        <p:txBody>
          <a:bodyPr>
            <a:normAutofit/>
          </a:bodyPr>
          <a:lstStyle/>
          <a:p>
            <a:r>
              <a:rPr lang="en-GB" sz="2000" b="0" i="1" dirty="0" smtClean="0"/>
              <a:t>Table 1.2 Common </a:t>
            </a:r>
            <a:r>
              <a:rPr lang="en-GB" sz="2000" b="0" i="1" dirty="0"/>
              <a:t>electrical </a:t>
            </a:r>
            <a:r>
              <a:rPr lang="en-GB" sz="2000" b="0" i="1" dirty="0" smtClean="0"/>
              <a:t>symbols (</a:t>
            </a:r>
            <a:r>
              <a:rPr lang="en-GB" sz="2000" b="0" i="1" dirty="0"/>
              <a:t>continued)</a:t>
            </a:r>
          </a:p>
        </p:txBody>
      </p:sp>
    </p:spTree>
    <p:extLst>
      <p:ext uri="{BB962C8B-B14F-4D97-AF65-F5344CB8AC3E}">
        <p14:creationId xmlns:p14="http://schemas.microsoft.com/office/powerpoint/2010/main" val="35047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19" y="1068981"/>
            <a:ext cx="4878653" cy="51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69645" y="420909"/>
            <a:ext cx="5206611" cy="648072"/>
          </a:xfrm>
        </p:spPr>
        <p:txBody>
          <a:bodyPr>
            <a:normAutofit/>
          </a:bodyPr>
          <a:lstStyle/>
          <a:p>
            <a:r>
              <a:rPr lang="en-GB" sz="2000" b="0" i="1" dirty="0" smtClean="0"/>
              <a:t>Table 1.2 Common </a:t>
            </a:r>
            <a:r>
              <a:rPr lang="en-GB" sz="2000" b="0" i="1" dirty="0"/>
              <a:t>electrical symbols (continued)</a:t>
            </a:r>
          </a:p>
        </p:txBody>
      </p:sp>
    </p:spTree>
    <p:extLst>
      <p:ext uri="{BB962C8B-B14F-4D97-AF65-F5344CB8AC3E}">
        <p14:creationId xmlns:p14="http://schemas.microsoft.com/office/powerpoint/2010/main" val="26487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Guidelines for drawing </a:t>
            </a:r>
            <a:br>
              <a:rPr lang="en-US" b="1" dirty="0"/>
            </a:br>
            <a:r>
              <a:rPr lang="en-US" b="1" dirty="0"/>
              <a:t>circuit diagrams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sz="3200" dirty="0"/>
              <a:t>Use the correct </a:t>
            </a:r>
            <a:r>
              <a:rPr lang="en-GB" sz="3200" b="1" dirty="0" smtClean="0"/>
              <a:t>symbols</a:t>
            </a:r>
            <a:r>
              <a:rPr lang="en-GB" sz="3200" dirty="0" smtClean="0"/>
              <a:t>.</a:t>
            </a:r>
            <a:endParaRPr lang="en-GB" sz="3200" dirty="0"/>
          </a:p>
          <a:p>
            <a:pPr>
              <a:spcAft>
                <a:spcPts val="600"/>
              </a:spcAft>
            </a:pPr>
            <a:r>
              <a:rPr lang="en-GB" sz="3200" dirty="0"/>
              <a:t>Use a suitable symbol </a:t>
            </a:r>
            <a:r>
              <a:rPr lang="en-GB" sz="3200" b="1" dirty="0" smtClean="0"/>
              <a:t>orientation</a:t>
            </a:r>
            <a:r>
              <a:rPr lang="en-GB" sz="3200" dirty="0" smtClean="0"/>
              <a:t>.</a:t>
            </a:r>
            <a:endParaRPr lang="en-GB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Pay attention to the </a:t>
            </a:r>
            <a:r>
              <a:rPr lang="en-US" sz="3200" b="1" dirty="0"/>
              <a:t>arrangement </a:t>
            </a:r>
            <a:r>
              <a:rPr lang="en-US" sz="3200" dirty="0"/>
              <a:t>of symbols on the </a:t>
            </a:r>
            <a:r>
              <a:rPr lang="en-US" sz="3200" dirty="0" smtClean="0"/>
              <a:t>diagram.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Pay attention to the </a:t>
            </a:r>
            <a:r>
              <a:rPr lang="en-US" sz="3200" b="1" dirty="0"/>
              <a:t>routing </a:t>
            </a:r>
            <a:r>
              <a:rPr lang="en-US" sz="3200" dirty="0"/>
              <a:t>of </a:t>
            </a:r>
            <a:r>
              <a:rPr lang="en-US" sz="3200" dirty="0" smtClean="0"/>
              <a:t>interconnections.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Make sure your drawing is </a:t>
            </a:r>
            <a:r>
              <a:rPr lang="en-US" sz="3200" b="1" dirty="0"/>
              <a:t>neat and </a:t>
            </a:r>
            <a:r>
              <a:rPr lang="en-US" sz="3200" b="1" dirty="0" smtClean="0"/>
              <a:t>tidy</a:t>
            </a:r>
            <a:r>
              <a:rPr lang="en-US" sz="3200" dirty="0" smtClean="0"/>
              <a:t>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7211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51098"/>
            <a:ext cx="7721204" cy="1325563"/>
          </a:xfrm>
        </p:spPr>
        <p:txBody>
          <a:bodyPr/>
          <a:lstStyle/>
          <a:p>
            <a:r>
              <a:rPr lang="en-GB" b="1" dirty="0"/>
              <a:t>Lamps in series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8233" y="5788462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1.22 Two lamps connected in series</a:t>
            </a:r>
            <a:endParaRPr lang="en-GB" sz="20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9343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6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Lamps in parallel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1582" y="5805264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1.23 Two lamps in parallel</a:t>
            </a:r>
            <a:endParaRPr lang="en-GB" sz="20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2" y="1412776"/>
            <a:ext cx="812684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4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bell circuit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4" y="1468843"/>
            <a:ext cx="7042734" cy="440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5837202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1.25 A bell circuit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081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relay circuit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340768"/>
            <a:ext cx="3888432" cy="415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5" y="5795972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1.27 Symbols for a relay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02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Control devices for circuits – switches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88840"/>
            <a:ext cx="7721204" cy="4351338"/>
          </a:xfrm>
        </p:spPr>
        <p:txBody>
          <a:bodyPr/>
          <a:lstStyle/>
          <a:p>
            <a:r>
              <a:rPr lang="en-GB" sz="3200" dirty="0" smtClean="0"/>
              <a:t>Switches are used to control an electrical device or system and open and close a circuit.</a:t>
            </a:r>
          </a:p>
          <a:p>
            <a:r>
              <a:rPr lang="en-GB" sz="3200" dirty="0" smtClean="0"/>
              <a:t>When the switch is open, the circuit is open and no current can flow.</a:t>
            </a:r>
          </a:p>
          <a:p>
            <a:r>
              <a:rPr lang="en-GB" sz="3200" dirty="0" smtClean="0"/>
              <a:t>When the switch is closed, current will flow.</a:t>
            </a:r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12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Switches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980" y="2060848"/>
            <a:ext cx="7721204" cy="4351338"/>
          </a:xfrm>
        </p:spPr>
        <p:txBody>
          <a:bodyPr/>
          <a:lstStyle/>
          <a:p>
            <a:r>
              <a:rPr lang="en-GB" sz="3200" dirty="0"/>
              <a:t>Single-pole single-throw (SPST) switch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2033"/>
            <a:ext cx="4043770" cy="82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6541" y="5005642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1.28 A s</a:t>
            </a:r>
            <a:r>
              <a:rPr lang="en-GB" sz="2000" i="1" dirty="0" smtClean="0"/>
              <a:t>ingle-pole </a:t>
            </a:r>
            <a:r>
              <a:rPr lang="en-GB" sz="2000" i="1" dirty="0"/>
              <a:t>single-throw (SPST) switch</a:t>
            </a:r>
          </a:p>
        </p:txBody>
      </p:sp>
    </p:spTree>
    <p:extLst>
      <p:ext uri="{BB962C8B-B14F-4D97-AF65-F5344CB8AC3E}">
        <p14:creationId xmlns:p14="http://schemas.microsoft.com/office/powerpoint/2010/main" val="15141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Electrical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Switches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3200" dirty="0" smtClean="0"/>
          </a:p>
          <a:p>
            <a:r>
              <a:rPr lang="en-GB" sz="3200" dirty="0" smtClean="0"/>
              <a:t>Single-pole </a:t>
            </a:r>
            <a:r>
              <a:rPr lang="en-GB" sz="3200" dirty="0"/>
              <a:t>double-throw (SPDT) switch</a:t>
            </a:r>
          </a:p>
          <a:p>
            <a:endParaRPr lang="en-GB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1264"/>
            <a:ext cx="4032447" cy="156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696" y="5341470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1.29 </a:t>
            </a:r>
            <a:r>
              <a:rPr lang="en-GB" sz="2000" i="1" dirty="0" smtClean="0"/>
              <a:t>A single-pole </a:t>
            </a:r>
            <a:r>
              <a:rPr lang="en-GB" sz="2000" i="1" dirty="0"/>
              <a:t>double-throw (SPDT) switch</a:t>
            </a:r>
          </a:p>
        </p:txBody>
      </p:sp>
    </p:spTree>
    <p:extLst>
      <p:ext uri="{BB962C8B-B14F-4D97-AF65-F5344CB8AC3E}">
        <p14:creationId xmlns:p14="http://schemas.microsoft.com/office/powerpoint/2010/main" val="2079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en-GB" sz="3200" dirty="0"/>
              <a:t>Double-pole single-throw (</a:t>
            </a:r>
            <a:r>
              <a:rPr lang="en-GB" sz="3200" dirty="0" err="1"/>
              <a:t>DPST</a:t>
            </a:r>
            <a:r>
              <a:rPr lang="en-GB" sz="3200" dirty="0"/>
              <a:t>) switch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71" y="2852936"/>
            <a:ext cx="424427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6541" y="5376581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1.30 </a:t>
            </a:r>
            <a:r>
              <a:rPr lang="en-GB" sz="2000" i="1" dirty="0" smtClean="0"/>
              <a:t>A double-pole single-throw </a:t>
            </a:r>
            <a:r>
              <a:rPr lang="en-GB" sz="2000" i="1" dirty="0"/>
              <a:t>(</a:t>
            </a:r>
            <a:r>
              <a:rPr lang="en-GB" sz="2000" i="1" dirty="0" smtClean="0"/>
              <a:t>DPST</a:t>
            </a:r>
            <a:r>
              <a:rPr lang="en-GB" sz="2000" i="1" dirty="0"/>
              <a:t>) switch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21204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Switches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6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Double-pole double-throw (</a:t>
            </a:r>
            <a:r>
              <a:rPr lang="en-GB" sz="3200" dirty="0" err="1"/>
              <a:t>DPDT</a:t>
            </a:r>
            <a:r>
              <a:rPr lang="en-GB" sz="3200" dirty="0"/>
              <a:t>) switch</a:t>
            </a:r>
          </a:p>
          <a:p>
            <a:endParaRPr lang="en-GB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4257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21204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Switches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76541" y="5376581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1.31 </a:t>
            </a:r>
            <a:r>
              <a:rPr lang="en-GB" sz="2000" i="1" dirty="0" smtClean="0"/>
              <a:t>A double-pole </a:t>
            </a:r>
            <a:r>
              <a:rPr lang="en-GB" sz="2000" i="1" dirty="0"/>
              <a:t>double-throw (DPDT) switch</a:t>
            </a:r>
          </a:p>
        </p:txBody>
      </p:sp>
    </p:spTree>
    <p:extLst>
      <p:ext uri="{BB962C8B-B14F-4D97-AF65-F5344CB8AC3E}">
        <p14:creationId xmlns:p14="http://schemas.microsoft.com/office/powerpoint/2010/main" val="378638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4638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06724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Two basic types of push or button switches:</a:t>
            </a:r>
          </a:p>
          <a:p>
            <a:r>
              <a:rPr lang="en-GB" sz="3200" dirty="0" smtClean="0"/>
              <a:t>Push-to-make switches.</a:t>
            </a:r>
          </a:p>
          <a:p>
            <a:r>
              <a:rPr lang="en-GB" sz="3200" dirty="0" smtClean="0"/>
              <a:t>Push-to-break switches.</a:t>
            </a:r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21204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Push switches or buttons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5661248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1.32 </a:t>
            </a:r>
            <a:r>
              <a:rPr lang="en-GB" sz="2000" i="1" dirty="0" smtClean="0"/>
              <a:t>A push-to-make switch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0115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19" y="2175622"/>
            <a:ext cx="4457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64" y="4491004"/>
            <a:ext cx="2932956" cy="127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381" y="896604"/>
            <a:ext cx="8229600" cy="5976664"/>
          </a:xfrm>
        </p:spPr>
        <p:txBody>
          <a:bodyPr>
            <a:normAutofit/>
          </a:bodyPr>
          <a:lstStyle/>
          <a:p>
            <a:endParaRPr lang="en-GB" sz="3200" dirty="0"/>
          </a:p>
          <a:p>
            <a:r>
              <a:rPr lang="en-GB" sz="3200" dirty="0"/>
              <a:t>Push-to-break </a:t>
            </a:r>
            <a:r>
              <a:rPr lang="en-GB" sz="3200" dirty="0" smtClean="0"/>
              <a:t>switches</a:t>
            </a:r>
          </a:p>
          <a:p>
            <a:endParaRPr lang="en-GB" sz="3200" dirty="0"/>
          </a:p>
          <a:p>
            <a:pPr marL="0" indent="0">
              <a:buNone/>
            </a:pPr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 err="1" smtClean="0"/>
              <a:t>Multiposition</a:t>
            </a:r>
            <a:r>
              <a:rPr lang="en-GB" sz="3200" dirty="0" smtClean="0"/>
              <a:t> </a:t>
            </a:r>
            <a:r>
              <a:rPr lang="en-GB" sz="3200" dirty="0"/>
              <a:t>switch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6381" y="22699"/>
            <a:ext cx="7721204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Push switches or buttons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82786" y="3204528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1.33 </a:t>
            </a:r>
            <a:r>
              <a:rPr lang="en-GB" sz="2000" i="1" dirty="0" smtClean="0"/>
              <a:t>A push-to-break switch</a:t>
            </a:r>
            <a:endParaRPr lang="en-GB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522164" y="5813146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1.34 </a:t>
            </a:r>
            <a:r>
              <a:rPr lang="en-GB" sz="2000" i="1" dirty="0" smtClean="0"/>
              <a:t>A </a:t>
            </a:r>
            <a:r>
              <a:rPr lang="en-GB" sz="2000" i="1" dirty="0" err="1" smtClean="0"/>
              <a:t>multiposition</a:t>
            </a:r>
            <a:r>
              <a:rPr lang="en-GB" sz="2000" i="1" dirty="0" smtClean="0"/>
              <a:t> switch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9493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800" dirty="0"/>
              <a:t>Contactors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5877272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1.35 A contactor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6120680" cy="40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Motors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7584" y="2048110"/>
            <a:ext cx="6635080" cy="5112568"/>
          </a:xfrm>
        </p:spPr>
        <p:txBody>
          <a:bodyPr/>
          <a:lstStyle/>
          <a:p>
            <a:r>
              <a:rPr lang="en-GB" sz="3200" b="1" dirty="0"/>
              <a:t>AC motor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39" y="2659907"/>
            <a:ext cx="2364425" cy="219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6" y="2743313"/>
            <a:ext cx="3163943" cy="22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5077683" y="1928803"/>
            <a:ext cx="3034680" cy="71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DC motor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048" y="5209889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1.37 </a:t>
            </a:r>
            <a:r>
              <a:rPr lang="en-GB" sz="2000" i="1" dirty="0" smtClean="0"/>
              <a:t>A DC motor</a:t>
            </a:r>
            <a:endParaRPr lang="en-GB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96515" y="5209889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1.36 </a:t>
            </a:r>
            <a:r>
              <a:rPr lang="en-GB" sz="2000" i="1" dirty="0" smtClean="0"/>
              <a:t>An AC motor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96920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Motors</a:t>
            </a:r>
            <a:endParaRPr lang="en-GB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90953"/>
            <a:ext cx="3528392" cy="257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5661248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</a:t>
            </a:r>
            <a:r>
              <a:rPr lang="en-US" sz="2000" i="1" dirty="0" smtClean="0"/>
              <a:t>1.38 </a:t>
            </a:r>
            <a:r>
              <a:rPr lang="en-GB" sz="2000" i="1" dirty="0" smtClean="0"/>
              <a:t>A stepper motor</a:t>
            </a:r>
            <a:endParaRPr lang="en-GB" sz="2000" i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899592" y="1933236"/>
            <a:ext cx="3034680" cy="71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Stepper </a:t>
            </a:r>
            <a:r>
              <a:rPr lang="en-GB" b="1" dirty="0"/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15637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Motor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Mo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7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Control devices for motors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Simple DC control</a:t>
            </a:r>
            <a:endParaRPr lang="en-GB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5650"/>
            <a:ext cx="5780881" cy="316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1252" y="5811465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Figure 1.39 Simple DC control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10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Mike Gumbo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Mike Gumb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ea typeface="+mn-ea"/>
                <a:cs typeface="+mn-cs"/>
              </a:rPr>
              <a:t>Simple DC </a:t>
            </a:r>
            <a:r>
              <a:rPr lang="en-GB" sz="3600" dirty="0" smtClean="0">
                <a:ea typeface="+mn-ea"/>
                <a:cs typeface="+mn-cs"/>
              </a:rPr>
              <a:t>control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7721204" cy="4620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Reversing the direction of a DC </a:t>
            </a:r>
            <a:r>
              <a:rPr lang="en-US" sz="2800" dirty="0" smtClean="0"/>
              <a:t>motor.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15718" y="5877272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1.40 Reversing the direction of a DC motor</a:t>
            </a:r>
            <a:endParaRPr lang="en-GB" sz="2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18" y="2345060"/>
            <a:ext cx="6324633" cy="338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5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404" y="980728"/>
            <a:ext cx="7721204" cy="4351338"/>
          </a:xfrm>
        </p:spPr>
        <p:txBody>
          <a:bodyPr/>
          <a:lstStyle/>
          <a:p>
            <a:r>
              <a:rPr lang="en-GB" b="1" dirty="0"/>
              <a:t>Rotary switches</a:t>
            </a:r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96" y="1875682"/>
            <a:ext cx="518457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5589240"/>
            <a:ext cx="582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1.41 Rotary switches used to control motors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258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en-US" b="1" dirty="0"/>
              <a:t>Manual forward or reverse switches</a:t>
            </a:r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3788"/>
            <a:ext cx="3148088" cy="47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27" y="857093"/>
            <a:ext cx="4268437" cy="47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573" y="5726052"/>
            <a:ext cx="4267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1.42 Direct starting on motor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97152" y="5723384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1.43 Forward or reverse of a motor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418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Earthing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electric shocks:</a:t>
            </a:r>
          </a:p>
          <a:p>
            <a:pPr lvl="1"/>
            <a:r>
              <a:rPr lang="en-GB" dirty="0"/>
              <a:t>Direct </a:t>
            </a:r>
            <a:r>
              <a:rPr lang="en-GB" dirty="0" smtClean="0"/>
              <a:t>contact.</a:t>
            </a:r>
            <a:endParaRPr lang="en-GB" dirty="0"/>
          </a:p>
          <a:p>
            <a:pPr lvl="1"/>
            <a:r>
              <a:rPr lang="en-GB" dirty="0"/>
              <a:t>Indirect </a:t>
            </a:r>
            <a:r>
              <a:rPr lang="en-GB" dirty="0" smtClean="0"/>
              <a:t>contact.</a:t>
            </a:r>
            <a:endParaRPr lang="en-GB" dirty="0"/>
          </a:p>
          <a:p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81332"/>
            <a:ext cx="4320480" cy="376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221" y="4941168"/>
            <a:ext cx="2736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Figure 1.45 Direct contact with unearthed electrical equipment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01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Circuit protection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 of circuit protection devices:</a:t>
            </a:r>
          </a:p>
          <a:p>
            <a:pPr lvl="1"/>
            <a:r>
              <a:rPr lang="en-US" dirty="0"/>
              <a:t>Prevent damage to the </a:t>
            </a:r>
            <a:r>
              <a:rPr lang="en-US" dirty="0" smtClean="0"/>
              <a:t>circuit.</a:t>
            </a:r>
            <a:endParaRPr lang="en-US" dirty="0"/>
          </a:p>
          <a:p>
            <a:pPr lvl="1"/>
            <a:r>
              <a:rPr lang="en-GB" dirty="0"/>
              <a:t>Prevent </a:t>
            </a:r>
            <a:r>
              <a:rPr lang="en-GB" dirty="0" smtClean="0"/>
              <a:t>fires.</a:t>
            </a:r>
            <a:endParaRPr lang="en-GB" dirty="0"/>
          </a:p>
          <a:p>
            <a:pPr lvl="1"/>
            <a:r>
              <a:rPr lang="en-GB" dirty="0"/>
              <a:t>Protect against personal </a:t>
            </a:r>
            <a:r>
              <a:rPr lang="en-GB" dirty="0" smtClean="0"/>
              <a:t>injury.</a:t>
            </a:r>
            <a:endParaRPr lang="en-GB" dirty="0"/>
          </a:p>
          <a:p>
            <a:endParaRPr lang="en-GB" dirty="0"/>
          </a:p>
          <a:p>
            <a:r>
              <a:rPr lang="en-GB" dirty="0"/>
              <a:t>Two basic forms of electrical faults:</a:t>
            </a:r>
          </a:p>
          <a:p>
            <a:pPr lvl="1"/>
            <a:r>
              <a:rPr lang="en-GB" dirty="0"/>
              <a:t>Short </a:t>
            </a:r>
            <a:r>
              <a:rPr lang="en-GB" dirty="0" smtClean="0"/>
              <a:t>circuits.</a:t>
            </a:r>
            <a:endParaRPr lang="en-GB" dirty="0"/>
          </a:p>
          <a:p>
            <a:pPr lvl="1"/>
            <a:r>
              <a:rPr lang="en-GB" dirty="0" smtClean="0"/>
              <a:t>Overload.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Types of protection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Fuses.</a:t>
            </a:r>
            <a:endParaRPr lang="en-GB" dirty="0"/>
          </a:p>
          <a:p>
            <a:r>
              <a:rPr lang="en-GB" dirty="0" smtClean="0"/>
              <a:t>Circuit-breakers.</a:t>
            </a:r>
            <a:endParaRPr lang="en-GB" dirty="0"/>
          </a:p>
          <a:p>
            <a:r>
              <a:rPr lang="en-GB" dirty="0" smtClean="0"/>
              <a:t>Isolators.</a:t>
            </a:r>
            <a:endParaRPr lang="en-GB" dirty="0"/>
          </a:p>
          <a:p>
            <a:r>
              <a:rPr lang="en-GB" dirty="0"/>
              <a:t>Earth leakage </a:t>
            </a:r>
            <a:r>
              <a:rPr lang="en-GB" dirty="0" smtClean="0"/>
              <a:t>units.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81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Types of protection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Fuses.</a:t>
            </a:r>
          </a:p>
          <a:p>
            <a:pPr marL="0" indent="0">
              <a:buNone/>
            </a:pPr>
            <a:r>
              <a:rPr lang="en-GB" dirty="0" smtClean="0"/>
              <a:t>   </a:t>
            </a:r>
            <a:r>
              <a:rPr lang="en-GB" sz="3200" dirty="0" smtClean="0"/>
              <a:t>Designed to melt in case of excessive  </a:t>
            </a:r>
            <a:br>
              <a:rPr lang="en-GB" sz="3200" dirty="0" smtClean="0"/>
            </a:br>
            <a:r>
              <a:rPr lang="en-GB" sz="3200" dirty="0" smtClean="0"/>
              <a:t>    current.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89212" y="493568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Figure </a:t>
            </a:r>
            <a:r>
              <a:rPr lang="en-US" sz="2000" i="1" dirty="0" smtClean="0"/>
              <a:t>1.47 Slow-blow fuses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148" y="4000182"/>
            <a:ext cx="4435966" cy="16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Types of protection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Circuit-breakers.</a:t>
            </a:r>
          </a:p>
          <a:p>
            <a:pPr marL="0" indent="0">
              <a:buNone/>
            </a:pPr>
            <a:r>
              <a:rPr lang="en-GB" sz="3200" dirty="0" smtClean="0"/>
              <a:t>   Devices with </a:t>
            </a:r>
            <a:r>
              <a:rPr lang="en-GB" sz="3200" dirty="0" err="1" smtClean="0"/>
              <a:t>preset</a:t>
            </a:r>
            <a:r>
              <a:rPr lang="en-GB" sz="3200" dirty="0" smtClean="0"/>
              <a:t> </a:t>
            </a:r>
            <a:br>
              <a:rPr lang="en-GB" sz="3200" dirty="0" smtClean="0"/>
            </a:br>
            <a:r>
              <a:rPr lang="en-GB" sz="3200" dirty="0" smtClean="0"/>
              <a:t>   current limits that operate</a:t>
            </a:r>
            <a:br>
              <a:rPr lang="en-GB" sz="3200" dirty="0" smtClean="0"/>
            </a:br>
            <a:r>
              <a:rPr lang="en-GB" sz="3200" dirty="0" smtClean="0"/>
              <a:t>   automatically to protect </a:t>
            </a:r>
            <a:br>
              <a:rPr lang="en-GB" sz="3200" dirty="0" smtClean="0"/>
            </a:br>
            <a:r>
              <a:rPr lang="en-GB" sz="3200" dirty="0" smtClean="0"/>
              <a:t>   a circuit.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286" y="1412776"/>
            <a:ext cx="2340081" cy="4764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8574" y="530120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Figure </a:t>
            </a:r>
            <a:r>
              <a:rPr lang="en-US" sz="2000" i="1" dirty="0" smtClean="0"/>
              <a:t>1.50 A circuit-breaker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299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Types of protection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Isolators.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632"/>
          <a:stretch/>
        </p:blipFill>
        <p:spPr>
          <a:xfrm>
            <a:off x="4932040" y="1556792"/>
            <a:ext cx="2914501" cy="4458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561534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Figure </a:t>
            </a:r>
            <a:r>
              <a:rPr lang="en-US" sz="2000" i="1" dirty="0" smtClean="0"/>
              <a:t>1.51 An isolator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049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Types of protection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Earth </a:t>
            </a:r>
            <a:r>
              <a:rPr lang="en-GB" dirty="0"/>
              <a:t>leakage </a:t>
            </a:r>
            <a:r>
              <a:rPr lang="en-GB" dirty="0" smtClean="0"/>
              <a:t>units.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47818"/>
            <a:ext cx="2611534" cy="4718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5437359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Figure </a:t>
            </a:r>
            <a:r>
              <a:rPr lang="en-US" sz="2000" i="1" dirty="0" smtClean="0"/>
              <a:t>1.52 An earth leakage unit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584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0" dirty="0"/>
              <a:t>Electrical systems and </a:t>
            </a:r>
            <a:br>
              <a:rPr lang="en-US" sz="5400" b="0" dirty="0"/>
            </a:br>
            <a:r>
              <a:rPr lang="en-GB" sz="5400" b="0" dirty="0"/>
              <a:t>their components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757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Plugs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21204" cy="4351338"/>
          </a:xfrm>
        </p:spPr>
        <p:txBody>
          <a:bodyPr/>
          <a:lstStyle/>
          <a:p>
            <a:r>
              <a:rPr lang="en-GB" dirty="0" smtClean="0"/>
              <a:t>Protective </a:t>
            </a:r>
            <a:r>
              <a:rPr lang="en-GB" dirty="0" err="1" smtClean="0"/>
              <a:t>earthing</a:t>
            </a:r>
            <a:r>
              <a:rPr lang="en-GB" dirty="0" smtClean="0"/>
              <a:t> conductor: ends at top pin or largest pin – yellow/green.</a:t>
            </a:r>
          </a:p>
          <a:p>
            <a:r>
              <a:rPr lang="en-GB" dirty="0" smtClean="0"/>
              <a:t>Live conductor: ends at the bottom right-hand pin -  brown.</a:t>
            </a:r>
          </a:p>
          <a:p>
            <a:r>
              <a:rPr lang="en-GB" dirty="0" smtClean="0"/>
              <a:t>Neutral conductor: Ends at the bottom left-hand pin – blue.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0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Plugs</a:t>
            </a:r>
            <a:endParaRPr lang="en-GB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37850"/>
            <a:ext cx="4904563" cy="426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5877272"/>
            <a:ext cx="611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Figure 1.53 Terminal arrangement for plugs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417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Consequences of wiring a plug incorrectly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It can cause a </a:t>
            </a:r>
            <a:r>
              <a:rPr lang="en-US" dirty="0" smtClean="0"/>
              <a:t>fire.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There is risk of injury from an electric </a:t>
            </a:r>
            <a:r>
              <a:rPr lang="en-US" dirty="0" smtClean="0"/>
              <a:t>shock.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GB" dirty="0"/>
              <a:t>Equipment may be </a:t>
            </a:r>
            <a:r>
              <a:rPr lang="en-GB" dirty="0" smtClean="0"/>
              <a:t>damaged.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US" dirty="0"/>
              <a:t>It can void the warranty of the equipment.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5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23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98" y="346111"/>
            <a:ext cx="7721204" cy="1325563"/>
          </a:xfrm>
        </p:spPr>
        <p:txBody>
          <a:bodyPr>
            <a:normAutofit/>
          </a:bodyPr>
          <a:lstStyle/>
          <a:p>
            <a:r>
              <a:rPr lang="en-GB" b="1" dirty="0"/>
              <a:t>Basic electrical concepts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92500"/>
          </a:bodyPr>
          <a:lstStyle/>
          <a:p>
            <a:pPr>
              <a:spcAft>
                <a:spcPts val="2400"/>
              </a:spcAft>
            </a:pPr>
            <a:r>
              <a:rPr lang="en-GB" sz="3200" b="1" dirty="0"/>
              <a:t>Conductors: </a:t>
            </a:r>
            <a:r>
              <a:rPr lang="en-US" sz="3200" dirty="0"/>
              <a:t>materials that </a:t>
            </a:r>
            <a:r>
              <a:rPr lang="en-US" sz="3200" b="1" dirty="0"/>
              <a:t>allow</a:t>
            </a:r>
            <a:r>
              <a:rPr lang="en-US" sz="3200" dirty="0"/>
              <a:t> an electric current to pass through them</a:t>
            </a:r>
            <a:r>
              <a:rPr lang="en-US" sz="3200" dirty="0" smtClean="0"/>
              <a:t>.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r>
              <a:rPr lang="en-GB" sz="3200" b="1" dirty="0"/>
              <a:t>Insulators: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US" sz="3200" dirty="0" smtClean="0"/>
              <a:t>materials </a:t>
            </a:r>
            <a:r>
              <a:rPr lang="en-US" sz="3200" dirty="0"/>
              <a:t>that </a:t>
            </a:r>
            <a:r>
              <a:rPr lang="en-US" sz="3200" b="1" dirty="0"/>
              <a:t>block</a:t>
            </a:r>
            <a:r>
              <a:rPr lang="en-US" sz="3200" dirty="0"/>
              <a:t> the flow of </a:t>
            </a:r>
            <a:r>
              <a:rPr lang="en-GB" sz="3200" dirty="0" smtClean="0"/>
              <a:t>electricity</a:t>
            </a:r>
            <a:r>
              <a:rPr lang="en-GB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2385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39952" y="1891146"/>
            <a:ext cx="20738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59932" y="3573016"/>
            <a:ext cx="1404156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98" y="346111"/>
            <a:ext cx="7721204" cy="1325563"/>
          </a:xfrm>
        </p:spPr>
        <p:txBody>
          <a:bodyPr>
            <a:normAutofit/>
          </a:bodyPr>
          <a:lstStyle/>
          <a:p>
            <a:r>
              <a:rPr lang="en-GB" b="1" dirty="0" smtClean="0"/>
              <a:t>Direct current (DC)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79" y="1844824"/>
            <a:ext cx="77152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GB" sz="3200" b="1" dirty="0" smtClean="0"/>
              <a:t>Direct current (DC) </a:t>
            </a:r>
            <a:r>
              <a:rPr lang="en-GB" sz="3200" dirty="0" smtClean="0"/>
              <a:t>is current that flows in one direction only in a circuit.</a:t>
            </a:r>
          </a:p>
          <a:p>
            <a:pPr>
              <a:spcAft>
                <a:spcPts val="2400"/>
              </a:spcAft>
            </a:pPr>
            <a:r>
              <a:rPr lang="en-GB" sz="3200" dirty="0" smtClean="0"/>
              <a:t>Example: current supplied in a torch by a battery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959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Direct current (DC)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35" y="1556792"/>
            <a:ext cx="6628350" cy="402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4435" y="576519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Figure 1.3 Graphic representation of direct </a:t>
            </a:r>
            <a:r>
              <a:rPr lang="en-GB" sz="2000" i="1" dirty="0"/>
              <a:t>current (DC)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868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24621</TotalTime>
  <Words>1086</Words>
  <Application>Microsoft Office PowerPoint</Application>
  <PresentationFormat>On-screen Show (4:3)</PresentationFormat>
  <Paragraphs>252</Paragraphs>
  <Slides>63</Slides>
  <Notes>4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NCV template with logos</vt:lpstr>
      <vt:lpstr>Custom Design</vt:lpstr>
      <vt:lpstr>Equation</vt:lpstr>
      <vt:lpstr>PowerPoint Presentation</vt:lpstr>
      <vt:lpstr>Engineering Systems </vt:lpstr>
      <vt:lpstr>Engineering systems  and their applications</vt:lpstr>
      <vt:lpstr>Electrical systems</vt:lpstr>
      <vt:lpstr>VIDEO: Mike Gumbo</vt:lpstr>
      <vt:lpstr>Electrical systems and  their components</vt:lpstr>
      <vt:lpstr>Basic electrical concepts</vt:lpstr>
      <vt:lpstr>Direct current (DC)</vt:lpstr>
      <vt:lpstr>Direct current (DC)</vt:lpstr>
      <vt:lpstr>Alternating current (AC)</vt:lpstr>
      <vt:lpstr>Alternating current (AC)</vt:lpstr>
      <vt:lpstr>Basic electrical concepts</vt:lpstr>
      <vt:lpstr>Ohm’s Law</vt:lpstr>
      <vt:lpstr>Ohm’s Law</vt:lpstr>
      <vt:lpstr>Series circuits</vt:lpstr>
      <vt:lpstr>Parallel circuits</vt:lpstr>
      <vt:lpstr>VIDEO: Series circuits</vt:lpstr>
      <vt:lpstr>Measuring basic electrical quantities</vt:lpstr>
      <vt:lpstr>Measuring basic electrical quantities</vt:lpstr>
      <vt:lpstr>PowerPoint Presentation</vt:lpstr>
      <vt:lpstr>PowerPoint Presentation</vt:lpstr>
      <vt:lpstr>Multimeter</vt:lpstr>
      <vt:lpstr>Factors influencing the resistance  of a material</vt:lpstr>
      <vt:lpstr>Factors influencing the resistance  of a material</vt:lpstr>
      <vt:lpstr>Factors influencing the resistance  of a material</vt:lpstr>
      <vt:lpstr>Factors influencing the resistance  of a material</vt:lpstr>
      <vt:lpstr>Factors influencing the resistance  of a material</vt:lpstr>
      <vt:lpstr>Circuit diagrams</vt:lpstr>
      <vt:lpstr>Table 1.2 Common electrical symbols</vt:lpstr>
      <vt:lpstr>Table 1.2 Common electrical symbols (continued)</vt:lpstr>
      <vt:lpstr>Table 1.2 Common electrical symbols (continued)</vt:lpstr>
      <vt:lpstr>Table 1.2 Common electrical symbols (continued)</vt:lpstr>
      <vt:lpstr>Guidelines for drawing  circuit diagrams</vt:lpstr>
      <vt:lpstr>Lamps in series</vt:lpstr>
      <vt:lpstr>Lamps in parallel</vt:lpstr>
      <vt:lpstr>A bell circuit</vt:lpstr>
      <vt:lpstr>A relay circuit</vt:lpstr>
      <vt:lpstr>Control devices for circuits – switches</vt:lpstr>
      <vt:lpstr>Switches</vt:lpstr>
      <vt:lpstr>Switches</vt:lpstr>
      <vt:lpstr>Switches</vt:lpstr>
      <vt:lpstr>Switches</vt:lpstr>
      <vt:lpstr>Push switches or buttons</vt:lpstr>
      <vt:lpstr>Push switches or buttons</vt:lpstr>
      <vt:lpstr>Contactors</vt:lpstr>
      <vt:lpstr>Motors</vt:lpstr>
      <vt:lpstr>Motors</vt:lpstr>
      <vt:lpstr>VIDEO: Motor</vt:lpstr>
      <vt:lpstr>Control devices for motors</vt:lpstr>
      <vt:lpstr>Simple DC control</vt:lpstr>
      <vt:lpstr>PowerPoint Presentation</vt:lpstr>
      <vt:lpstr>PowerPoint Presentation</vt:lpstr>
      <vt:lpstr>Earthing</vt:lpstr>
      <vt:lpstr>Circuit protection devices</vt:lpstr>
      <vt:lpstr>Types of protection devices</vt:lpstr>
      <vt:lpstr>Types of protection devices</vt:lpstr>
      <vt:lpstr>Types of protection devices</vt:lpstr>
      <vt:lpstr>Types of protection devices</vt:lpstr>
      <vt:lpstr>Types of protection devices</vt:lpstr>
      <vt:lpstr>Plugs</vt:lpstr>
      <vt:lpstr>Plugs</vt:lpstr>
      <vt:lpstr>Consequences of wiring a plug incorrectly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228</cp:revision>
  <dcterms:created xsi:type="dcterms:W3CDTF">2016-06-09T09:26:44Z</dcterms:created>
  <dcterms:modified xsi:type="dcterms:W3CDTF">2016-12-14T13:42:42Z</dcterms:modified>
</cp:coreProperties>
</file>